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Ubuntu"/>
      <p:regular r:id="rId17"/>
      <p:bold r:id="rId18"/>
      <p:italic r:id="rId19"/>
      <p:boldItalic r:id="rId20"/>
    </p:embeddedFont>
    <p:embeddedFont>
      <p:font typeface="Montserrat"/>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Ubuntu-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Ubuntu-regular.fntdata"/><Relationship Id="rId16" Type="http://schemas.openxmlformats.org/officeDocument/2006/relationships/slide" Target="slides/slide12.xml"/><Relationship Id="rId19" Type="http://schemas.openxmlformats.org/officeDocument/2006/relationships/font" Target="fonts/Ubuntu-italic.fntdata"/><Relationship Id="rId18" Type="http://schemas.openxmlformats.org/officeDocument/2006/relationships/font" Target="fonts/Ubuntu-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Auto-i 360 is the current model in the market that we are using as our benchmark. This is the model that POBA is asking us to duplicate but on a cheaper scale. The other device that was listed on the project description pdf is a slimmer design that could be something that we take a look into.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BalloonSpect is a Design that we recently discovered that shows the camera as hanging over the balloon instead of sitting behind it. </a:t>
            </a:r>
            <a:endParaRPr/>
          </a:p>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POBA’s goal for us is to design an automated visual balloon inspection device. This device must be able to measure different length and sizes of balloons. Use rotational and </a:t>
            </a:r>
            <a:r>
              <a:rPr lang="en"/>
              <a:t>longitudinal</a:t>
            </a:r>
            <a:r>
              <a:rPr lang="en"/>
              <a:t> movement to measure </a:t>
            </a:r>
            <a:r>
              <a:rPr lang="en"/>
              <a:t>balloon's</a:t>
            </a:r>
            <a:r>
              <a:rPr lang="en"/>
              <a:t> outer dimensions.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These catheter balloons are manually inspected with a microscope or simply by </a:t>
            </a:r>
            <a:r>
              <a:rPr lang="en"/>
              <a:t>eyeballing</a:t>
            </a:r>
            <a:r>
              <a:rPr lang="en"/>
              <a:t> the balloon. Manual inspection is problematic because it is time-consuming and labor intensive. In addition, this current method causes inspectors to miss defects (such as crows feet, fish eyes, gel spots etc), disagree on defect types, disagree on whether a balloon passed or failed an inspections , and discrepancies within the data because this method is </a:t>
            </a:r>
            <a:r>
              <a:rPr lang="en"/>
              <a:t>inconsistent</a:t>
            </a:r>
            <a:r>
              <a:rPr lang="en"/>
              <a:t>.</a:t>
            </a:r>
            <a:endParaRPr/>
          </a:p>
          <a:p>
            <a:pPr indent="0" lvl="0" marL="0" rtl="0">
              <a:spcBef>
                <a:spcPts val="0"/>
              </a:spcBef>
              <a:spcAft>
                <a:spcPts val="0"/>
              </a:spcAft>
              <a:buNone/>
            </a:pPr>
            <a:r>
              <a:rPr lang="en"/>
              <a:t>Manual inspections also lead to increased cost because good balloons are wasted from the classification errors</a:t>
            </a:r>
            <a:r>
              <a:rPr lang="en"/>
              <a:t>.</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To mitigate these problems, companies have started to use automated </a:t>
            </a:r>
            <a:r>
              <a:rPr lang="en"/>
              <a:t>inspection</a:t>
            </a:r>
            <a:r>
              <a:rPr lang="en"/>
              <a:t> devices. The auto i-360, BalloonSpect,and VBT-LS are current </a:t>
            </a:r>
            <a:r>
              <a:rPr lang="en"/>
              <a:t>automated</a:t>
            </a:r>
            <a:r>
              <a:rPr lang="en"/>
              <a:t> devices used to get</a:t>
            </a:r>
            <a:r>
              <a:rPr lang="en"/>
              <a:t> </a:t>
            </a:r>
            <a:r>
              <a:rPr lang="en" sz="1050">
                <a:solidFill>
                  <a:srgbClr val="1C1C1C"/>
                </a:solidFill>
                <a:highlight>
                  <a:srgbClr val="FFFFFF"/>
                </a:highlight>
                <a:latin typeface="Ubuntu"/>
                <a:ea typeface="Ubuntu"/>
                <a:cs typeface="Ubuntu"/>
                <a:sym typeface="Ubuntu"/>
              </a:rPr>
              <a:t>repeatable and reliant data from each balloon inspection.</a:t>
            </a:r>
            <a:endParaRPr sz="1050">
              <a:solidFill>
                <a:srgbClr val="1C1C1C"/>
              </a:solidFill>
              <a:highlight>
                <a:srgbClr val="FFFFFF"/>
              </a:highlight>
              <a:latin typeface="Ubuntu"/>
              <a:ea typeface="Ubuntu"/>
              <a:cs typeface="Ubuntu"/>
              <a:sym typeface="Ubuntu"/>
            </a:endParaRPr>
          </a:p>
          <a:p>
            <a:pPr indent="0" lvl="0" marL="0" rtl="0">
              <a:spcBef>
                <a:spcPts val="0"/>
              </a:spcBef>
              <a:spcAft>
                <a:spcPts val="0"/>
              </a:spcAft>
              <a:buNone/>
            </a:pPr>
            <a:r>
              <a:t/>
            </a:r>
            <a:endParaRPr sz="1050">
              <a:solidFill>
                <a:srgbClr val="1C1C1C"/>
              </a:solidFill>
              <a:highlight>
                <a:srgbClr val="FFFFFF"/>
              </a:highlight>
              <a:latin typeface="Ubuntu"/>
              <a:ea typeface="Ubuntu"/>
              <a:cs typeface="Ubuntu"/>
              <a:sym typeface="Ubuntu"/>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will be using the the auto i-360</a:t>
            </a:r>
            <a:endParaRPr/>
          </a:p>
          <a:p>
            <a:pPr indent="0" lvl="0" marL="0">
              <a:spcBef>
                <a:spcPts val="0"/>
              </a:spcBef>
              <a:spcAft>
                <a:spcPts val="0"/>
              </a:spcAft>
              <a:buNone/>
            </a:pPr>
            <a:r>
              <a:rPr lang="en"/>
              <a:t>Key features of the auto i-360 </a:t>
            </a:r>
            <a:endParaRPr/>
          </a:p>
          <a:p>
            <a:pPr indent="0" lvl="0" marL="0">
              <a:spcBef>
                <a:spcPts val="0"/>
              </a:spcBef>
              <a:spcAft>
                <a:spcPts val="0"/>
              </a:spcAft>
              <a:buNone/>
            </a:pPr>
            <a:r>
              <a:rPr lang="en" sz="1050">
                <a:solidFill>
                  <a:srgbClr val="1C1C1C"/>
                </a:solidFill>
                <a:highlight>
                  <a:srgbClr val="FFFFFF"/>
                </a:highlight>
                <a:latin typeface="Ubuntu"/>
                <a:ea typeface="Ubuntu"/>
                <a:cs typeface="Ubuntu"/>
                <a:sym typeface="Ubuntu"/>
              </a:rPr>
              <a:t>The features of the auto i-360 align with what POBA medical wants, however the device is very expensive.</a:t>
            </a:r>
            <a:endParaRPr/>
          </a:p>
          <a:p>
            <a:pPr indent="0" lvl="0" marL="0">
              <a:spcBef>
                <a:spcPts val="0"/>
              </a:spcBef>
              <a:spcAft>
                <a:spcPts val="0"/>
              </a:spcAft>
              <a:buNone/>
            </a:pPr>
            <a:r>
              <a:rPr lang="en"/>
              <a:t>The goal for this project is</a:t>
            </a:r>
            <a:r>
              <a:rPr lang="en"/>
              <a:t> to recreate the  auto i-360 for POBA medical so that it is inexpensive and has all of the i-360 features.</a:t>
            </a:r>
            <a:endParaRPr/>
          </a:p>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These are the requirements that were listed in the project descriptions pdf given in bb learn.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These are the requirements that were listed in the project descriptions pdf given in bb learn.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POBA understands that we are all ME’s and will not ask us to add software to the project, all we are required to do is design the machine and get it to work so that they can take the project further. Size requirements up to an entire table. POBA is not concerned with how big or small it will be. POBA is not looking for any preliminary products prior to the CAD model.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Shape 12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Preliminary Presentation - Team POBA</a:t>
            </a:r>
            <a:endParaRPr/>
          </a:p>
        </p:txBody>
      </p:sp>
      <p:sp>
        <p:nvSpPr>
          <p:cNvPr id="135" name="Shape 135"/>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Senior Capstone Design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Designs Considered</a:t>
            </a:r>
            <a:endParaRPr/>
          </a:p>
        </p:txBody>
      </p:sp>
      <p:sp>
        <p:nvSpPr>
          <p:cNvPr id="212" name="Shape 212"/>
          <p:cNvSpPr txBox="1"/>
          <p:nvPr>
            <p:ph idx="1" type="body"/>
          </p:nvPr>
        </p:nvSpPr>
        <p:spPr>
          <a:xfrm>
            <a:off x="524125" y="1567550"/>
            <a:ext cx="7812300" cy="3462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t>
            </a:r>
            <a:endParaRPr/>
          </a:p>
          <a:p>
            <a:pPr indent="0" lvl="0" marL="0">
              <a:lnSpc>
                <a:spcPct val="100000"/>
              </a:lnSpc>
              <a:spcBef>
                <a:spcPts val="1600"/>
              </a:spcBef>
              <a:spcAft>
                <a:spcPts val="0"/>
              </a:spcAft>
              <a:buNone/>
            </a:pPr>
            <a:r>
              <a:t/>
            </a:r>
            <a:endParaRPr/>
          </a:p>
          <a:p>
            <a:pPr indent="0" lvl="0" marL="0">
              <a:lnSpc>
                <a:spcPct val="100000"/>
              </a:lnSpc>
              <a:spcBef>
                <a:spcPts val="1600"/>
              </a:spcBef>
              <a:spcAft>
                <a:spcPts val="0"/>
              </a:spcAft>
              <a:buNone/>
            </a:pPr>
            <a:r>
              <a:rPr lang="en"/>
              <a:t> </a:t>
            </a:r>
            <a:endParaRPr/>
          </a:p>
          <a:p>
            <a:pPr indent="0" lvl="0" marL="0" rtl="0">
              <a:lnSpc>
                <a:spcPct val="100000"/>
              </a:lnSpc>
              <a:spcBef>
                <a:spcPts val="1600"/>
              </a:spcBef>
              <a:spcAft>
                <a:spcPts val="0"/>
              </a:spcAft>
              <a:buNone/>
            </a:pPr>
            <a:r>
              <a:rPr lang="en"/>
              <a:t> 						                                       </a:t>
            </a:r>
            <a:endParaRPr/>
          </a:p>
          <a:p>
            <a:pPr indent="0" lvl="0" marL="0" rtl="0">
              <a:lnSpc>
                <a:spcPct val="100000"/>
              </a:lnSpc>
              <a:spcBef>
                <a:spcPts val="1600"/>
              </a:spcBef>
              <a:spcAft>
                <a:spcPts val="0"/>
              </a:spcAft>
              <a:buNone/>
            </a:pPr>
            <a:r>
              <a:t/>
            </a:r>
            <a:endParaRPr/>
          </a:p>
          <a:p>
            <a:pPr indent="0" lvl="0" marL="0" rtl="0">
              <a:lnSpc>
                <a:spcPct val="100000"/>
              </a:lnSpc>
              <a:spcBef>
                <a:spcPts val="1600"/>
              </a:spcBef>
              <a:spcAft>
                <a:spcPts val="0"/>
              </a:spcAft>
              <a:buNone/>
            </a:pPr>
            <a:r>
              <a:rPr lang="en"/>
              <a:t> 						</a:t>
            </a:r>
            <a:endParaRPr/>
          </a:p>
          <a:p>
            <a:pPr indent="-342900" lvl="0" marL="457200" rtl="0">
              <a:lnSpc>
                <a:spcPct val="100000"/>
              </a:lnSpc>
              <a:spcBef>
                <a:spcPts val="1600"/>
              </a:spcBef>
              <a:spcAft>
                <a:spcPts val="0"/>
              </a:spcAft>
              <a:buSzPts val="1800"/>
              <a:buChar char="●"/>
            </a:pPr>
            <a:r>
              <a:rPr lang="en" sz="1800"/>
              <a:t>Bulky design</a:t>
            </a:r>
            <a:endParaRPr sz="1800"/>
          </a:p>
          <a:p>
            <a:pPr indent="-342900" lvl="0" marL="457200">
              <a:lnSpc>
                <a:spcPct val="100000"/>
              </a:lnSpc>
              <a:spcBef>
                <a:spcPts val="0"/>
              </a:spcBef>
              <a:spcAft>
                <a:spcPts val="0"/>
              </a:spcAft>
              <a:buSzPts val="1800"/>
              <a:buChar char="●"/>
            </a:pPr>
            <a:r>
              <a:rPr lang="en" sz="1800"/>
              <a:t>Larger screen allows us to read data easier</a:t>
            </a:r>
            <a:endParaRPr sz="1800"/>
          </a:p>
        </p:txBody>
      </p:sp>
      <p:pic>
        <p:nvPicPr>
          <p:cNvPr id="213" name="Shape 213"/>
          <p:cNvPicPr preferRelativeResize="0"/>
          <p:nvPr/>
        </p:nvPicPr>
        <p:blipFill>
          <a:blip r:embed="rId3">
            <a:alphaModFix/>
          </a:blip>
          <a:stretch>
            <a:fillRect/>
          </a:stretch>
        </p:blipFill>
        <p:spPr>
          <a:xfrm>
            <a:off x="2886888" y="1219525"/>
            <a:ext cx="2581275" cy="2238375"/>
          </a:xfrm>
          <a:prstGeom prst="rect">
            <a:avLst/>
          </a:prstGeom>
          <a:noFill/>
          <a:ln>
            <a:noFill/>
          </a:ln>
        </p:spPr>
      </p:pic>
      <p:sp>
        <p:nvSpPr>
          <p:cNvPr id="214" name="Shape 214"/>
          <p:cNvSpPr txBox="1"/>
          <p:nvPr>
            <p:ph idx="12" type="sldNum"/>
          </p:nvPr>
        </p:nvSpPr>
        <p:spPr>
          <a:xfrm>
            <a:off x="8175946" y="4350407"/>
            <a:ext cx="845100" cy="70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Stevenson</a:t>
            </a:r>
            <a:endParaRPr/>
          </a:p>
          <a:p>
            <a:pPr indent="0" lvl="0" marL="0" rtl="0" algn="ctr">
              <a:spcBef>
                <a:spcPts val="0"/>
              </a:spcBef>
              <a:spcAft>
                <a:spcPts val="0"/>
              </a:spcAft>
              <a:buNone/>
            </a:pPr>
            <a:r>
              <a:rPr lang="en"/>
              <a:t>10/2/17</a:t>
            </a:r>
            <a:endParaRPr/>
          </a:p>
          <a:p>
            <a:pPr indent="0" lvl="0" marL="0" rtl="0" algn="ctr">
              <a:spcBef>
                <a:spcPts val="0"/>
              </a:spcBef>
              <a:spcAft>
                <a:spcPts val="0"/>
              </a:spcAft>
              <a:buNone/>
            </a:pPr>
            <a:r>
              <a:rPr lang="en"/>
              <a:t>POBA</a:t>
            </a:r>
            <a:endParaRPr/>
          </a:p>
          <a:p>
            <a:pPr indent="0" lvl="0" marL="0" algn="ctr">
              <a:spcBef>
                <a:spcPts val="0"/>
              </a:spcBef>
              <a:spcAft>
                <a:spcPts val="0"/>
              </a:spcAft>
              <a:buNone/>
            </a:pPr>
            <a:r>
              <a:rPr lang="en"/>
              <a:t>Slide 10</a:t>
            </a:r>
            <a:endParaRPr/>
          </a:p>
        </p:txBody>
      </p:sp>
      <p:sp>
        <p:nvSpPr>
          <p:cNvPr id="215" name="Shape 215"/>
          <p:cNvSpPr txBox="1"/>
          <p:nvPr/>
        </p:nvSpPr>
        <p:spPr>
          <a:xfrm>
            <a:off x="3677888" y="3457900"/>
            <a:ext cx="999300" cy="36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Auto i360</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1297500" y="393750"/>
            <a:ext cx="7038900" cy="60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Designs Considered</a:t>
            </a:r>
            <a:endParaRPr/>
          </a:p>
        </p:txBody>
      </p:sp>
      <p:sp>
        <p:nvSpPr>
          <p:cNvPr id="221" name="Shape 221"/>
          <p:cNvSpPr txBox="1"/>
          <p:nvPr>
            <p:ph idx="1" type="body"/>
          </p:nvPr>
        </p:nvSpPr>
        <p:spPr>
          <a:xfrm>
            <a:off x="1297500" y="1341350"/>
            <a:ext cx="7038900" cy="3460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rPr lang="en"/>
              <a:t>                BalloonSpect</a:t>
            </a:r>
            <a:endParaRPr/>
          </a:p>
          <a:p>
            <a:pPr indent="0" lvl="0" marL="0" rtl="0">
              <a:spcBef>
                <a:spcPts val="1600"/>
              </a:spcBef>
              <a:spcAft>
                <a:spcPts val="0"/>
              </a:spcAft>
              <a:buNone/>
            </a:pPr>
            <a:r>
              <a:rPr lang="en"/>
              <a:t>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None/>
            </a:pPr>
            <a:r>
              <a:rPr lang="en"/>
              <a:t>             </a:t>
            </a:r>
            <a:endParaRPr/>
          </a:p>
        </p:txBody>
      </p:sp>
      <p:pic>
        <p:nvPicPr>
          <p:cNvPr id="222" name="Shape 222"/>
          <p:cNvPicPr preferRelativeResize="0"/>
          <p:nvPr/>
        </p:nvPicPr>
        <p:blipFill>
          <a:blip r:embed="rId3">
            <a:alphaModFix/>
          </a:blip>
          <a:stretch>
            <a:fillRect/>
          </a:stretch>
        </p:blipFill>
        <p:spPr>
          <a:xfrm>
            <a:off x="1297500" y="1391775"/>
            <a:ext cx="2275900" cy="2359950"/>
          </a:xfrm>
          <a:prstGeom prst="rect">
            <a:avLst/>
          </a:prstGeom>
          <a:noFill/>
          <a:ln>
            <a:noFill/>
          </a:ln>
        </p:spPr>
      </p:pic>
      <p:pic>
        <p:nvPicPr>
          <p:cNvPr descr="Automatic catheter balloon measurement machine for geometry and single wall thickness" id="223" name="Shape 223"/>
          <p:cNvPicPr preferRelativeResize="0"/>
          <p:nvPr/>
        </p:nvPicPr>
        <p:blipFill rotWithShape="1">
          <a:blip r:embed="rId4">
            <a:alphaModFix/>
          </a:blip>
          <a:srcRect b="8458" l="0" r="0" t="0"/>
          <a:stretch/>
        </p:blipFill>
        <p:spPr>
          <a:xfrm>
            <a:off x="4896850" y="1155750"/>
            <a:ext cx="3439559" cy="2359950"/>
          </a:xfrm>
          <a:prstGeom prst="rect">
            <a:avLst/>
          </a:prstGeom>
          <a:noFill/>
          <a:ln>
            <a:noFill/>
          </a:ln>
        </p:spPr>
      </p:pic>
      <p:sp>
        <p:nvSpPr>
          <p:cNvPr id="224" name="Shape 224"/>
          <p:cNvSpPr txBox="1"/>
          <p:nvPr/>
        </p:nvSpPr>
        <p:spPr>
          <a:xfrm>
            <a:off x="5648825" y="3515700"/>
            <a:ext cx="1935600" cy="35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1"/>
                </a:solidFill>
                <a:latin typeface="Lato"/>
                <a:ea typeface="Lato"/>
                <a:cs typeface="Lato"/>
                <a:sym typeface="Lato"/>
              </a:rPr>
              <a:t>VBT-LS</a:t>
            </a:r>
            <a:endParaRPr/>
          </a:p>
          <a:p>
            <a:pPr indent="0" lvl="0" marL="0">
              <a:spcBef>
                <a:spcPts val="1600"/>
              </a:spcBef>
              <a:spcAft>
                <a:spcPts val="0"/>
              </a:spcAft>
              <a:buNone/>
            </a:pPr>
            <a:r>
              <a:t/>
            </a:r>
            <a:endParaRPr/>
          </a:p>
        </p:txBody>
      </p:sp>
      <p:sp>
        <p:nvSpPr>
          <p:cNvPr id="225" name="Shape 225"/>
          <p:cNvSpPr txBox="1"/>
          <p:nvPr>
            <p:ph idx="12" type="sldNum"/>
          </p:nvPr>
        </p:nvSpPr>
        <p:spPr>
          <a:xfrm>
            <a:off x="8123070" y="4361156"/>
            <a:ext cx="898200" cy="6957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
              <a:t>Pooler</a:t>
            </a:r>
            <a:endParaRPr/>
          </a:p>
          <a:p>
            <a:pPr indent="0" lvl="0" marL="0" algn="ctr">
              <a:spcBef>
                <a:spcPts val="0"/>
              </a:spcBef>
              <a:spcAft>
                <a:spcPts val="0"/>
              </a:spcAft>
              <a:buNone/>
            </a:pPr>
            <a:r>
              <a:rPr lang="en"/>
              <a:t>10/2/17</a:t>
            </a:r>
            <a:endParaRPr/>
          </a:p>
          <a:p>
            <a:pPr indent="0" lvl="0" marL="0" algn="ctr">
              <a:spcBef>
                <a:spcPts val="0"/>
              </a:spcBef>
              <a:spcAft>
                <a:spcPts val="0"/>
              </a:spcAft>
              <a:buNone/>
            </a:pPr>
            <a:r>
              <a:rPr lang="en"/>
              <a:t>POBA</a:t>
            </a:r>
            <a:endParaRPr/>
          </a:p>
          <a:p>
            <a:pPr indent="0" lvl="0" marL="0" algn="ctr">
              <a:spcBef>
                <a:spcPts val="0"/>
              </a:spcBef>
              <a:spcAft>
                <a:spcPts val="0"/>
              </a:spcAft>
              <a:buNone/>
            </a:pPr>
            <a:r>
              <a:rPr lang="en"/>
              <a:t>Slide 11</a:t>
            </a:r>
            <a:endParaRPr/>
          </a:p>
        </p:txBody>
      </p:sp>
      <p:sp>
        <p:nvSpPr>
          <p:cNvPr id="226" name="Shape 226"/>
          <p:cNvSpPr txBox="1"/>
          <p:nvPr/>
        </p:nvSpPr>
        <p:spPr>
          <a:xfrm>
            <a:off x="996300" y="3769100"/>
            <a:ext cx="3492900" cy="11643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Clr>
                <a:srgbClr val="FFFFFF"/>
              </a:buClr>
              <a:buSzPts val="1400"/>
              <a:buChar char="●"/>
            </a:pPr>
            <a:r>
              <a:rPr lang="en">
                <a:solidFill>
                  <a:srgbClr val="FFFFFF"/>
                </a:solidFill>
              </a:rPr>
              <a:t>Overhead camera design allows for easy application of polarized lighting</a:t>
            </a:r>
            <a:endParaRPr>
              <a:solidFill>
                <a:srgbClr val="FFFFFF"/>
              </a:solidFill>
            </a:endParaRPr>
          </a:p>
          <a:p>
            <a:pPr indent="-317500" lvl="0" marL="457200">
              <a:spcBef>
                <a:spcPts val="0"/>
              </a:spcBef>
              <a:spcAft>
                <a:spcPts val="0"/>
              </a:spcAft>
              <a:buClr>
                <a:srgbClr val="FFFFFF"/>
              </a:buClr>
              <a:buSzPts val="1400"/>
              <a:buChar char="●"/>
            </a:pPr>
            <a:r>
              <a:rPr lang="en">
                <a:solidFill>
                  <a:srgbClr val="FFFFFF"/>
                </a:solidFill>
              </a:rPr>
              <a:t>Kinda tall but can allow for smaller surface area on the table.</a:t>
            </a:r>
            <a:endParaRPr>
              <a:solidFill>
                <a:srgbClr val="FFFFFF"/>
              </a:solidFill>
            </a:endParaRPr>
          </a:p>
        </p:txBody>
      </p:sp>
      <p:sp>
        <p:nvSpPr>
          <p:cNvPr id="227" name="Shape 227"/>
          <p:cNvSpPr txBox="1"/>
          <p:nvPr/>
        </p:nvSpPr>
        <p:spPr>
          <a:xfrm>
            <a:off x="5197525" y="3979150"/>
            <a:ext cx="2988900" cy="954300"/>
          </a:xfrm>
          <a:prstGeom prst="rect">
            <a:avLst/>
          </a:prstGeom>
          <a:noFill/>
          <a:ln>
            <a:noFill/>
          </a:ln>
        </p:spPr>
        <p:txBody>
          <a:bodyPr anchorCtr="0" anchor="t" bIns="91425" lIns="91425" spcFirstLastPara="1" rIns="91425" wrap="square" tIns="91425">
            <a:noAutofit/>
          </a:bodyPr>
          <a:lstStyle/>
          <a:p>
            <a:pPr indent="-317500" lvl="0" marL="457200">
              <a:spcBef>
                <a:spcPts val="0"/>
              </a:spcBef>
              <a:spcAft>
                <a:spcPts val="0"/>
              </a:spcAft>
              <a:buClr>
                <a:srgbClr val="FFFFFF"/>
              </a:buClr>
              <a:buSzPts val="1400"/>
              <a:buChar char="●"/>
            </a:pPr>
            <a:r>
              <a:rPr lang="en">
                <a:solidFill>
                  <a:srgbClr val="FFFFFF"/>
                </a:solidFill>
              </a:rPr>
              <a:t>Big and bulky but will still fit the design constraint</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Schedule and Budget</a:t>
            </a:r>
            <a:endParaRPr/>
          </a:p>
        </p:txBody>
      </p:sp>
      <p:sp>
        <p:nvSpPr>
          <p:cNvPr id="233" name="Shape 23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Schedule</a:t>
            </a:r>
            <a:endParaRPr/>
          </a:p>
          <a:p>
            <a:pPr indent="-298450" lvl="1" marL="914400" rtl="0">
              <a:spcBef>
                <a:spcPts val="0"/>
              </a:spcBef>
              <a:spcAft>
                <a:spcPts val="0"/>
              </a:spcAft>
              <a:buSzPts val="1100"/>
              <a:buChar char="○"/>
            </a:pPr>
            <a:r>
              <a:rPr lang="en"/>
              <a:t>Fall Semester</a:t>
            </a:r>
            <a:endParaRPr/>
          </a:p>
          <a:p>
            <a:pPr indent="-298450" lvl="2" marL="1371600" rtl="0">
              <a:spcBef>
                <a:spcPts val="0"/>
              </a:spcBef>
              <a:spcAft>
                <a:spcPts val="0"/>
              </a:spcAft>
              <a:buSzPts val="1100"/>
              <a:buChar char="■"/>
            </a:pPr>
            <a:r>
              <a:rPr lang="en"/>
              <a:t>10/23</a:t>
            </a:r>
            <a:endParaRPr/>
          </a:p>
          <a:p>
            <a:pPr indent="-298450" lvl="3" marL="1828800" rtl="0">
              <a:spcBef>
                <a:spcPts val="0"/>
              </a:spcBef>
              <a:spcAft>
                <a:spcPts val="0"/>
              </a:spcAft>
              <a:buSzPts val="1100"/>
              <a:buChar char="●"/>
            </a:pPr>
            <a:r>
              <a:rPr lang="en"/>
              <a:t>Present POBA prototype drawing and overall idea</a:t>
            </a:r>
            <a:endParaRPr/>
          </a:p>
          <a:p>
            <a:pPr indent="-298450" lvl="2" marL="1371600" rtl="0">
              <a:spcBef>
                <a:spcPts val="0"/>
              </a:spcBef>
              <a:spcAft>
                <a:spcPts val="0"/>
              </a:spcAft>
              <a:buSzPts val="1100"/>
              <a:buChar char="■"/>
            </a:pPr>
            <a:r>
              <a:rPr lang="en"/>
              <a:t>11/6</a:t>
            </a:r>
            <a:endParaRPr/>
          </a:p>
          <a:p>
            <a:pPr indent="-298450" lvl="3" marL="1828800" rtl="0">
              <a:spcBef>
                <a:spcPts val="0"/>
              </a:spcBef>
              <a:spcAft>
                <a:spcPts val="0"/>
              </a:spcAft>
              <a:buSzPts val="1100"/>
              <a:buChar char="●"/>
            </a:pPr>
            <a:r>
              <a:rPr lang="en"/>
              <a:t>Start solidworks </a:t>
            </a:r>
            <a:endParaRPr/>
          </a:p>
          <a:p>
            <a:pPr indent="-298450" lvl="2" marL="1371600" rtl="0">
              <a:spcBef>
                <a:spcPts val="0"/>
              </a:spcBef>
              <a:spcAft>
                <a:spcPts val="0"/>
              </a:spcAft>
              <a:buSzPts val="1100"/>
              <a:buChar char="■"/>
            </a:pPr>
            <a:r>
              <a:rPr lang="en"/>
              <a:t>12/14</a:t>
            </a:r>
            <a:endParaRPr/>
          </a:p>
          <a:p>
            <a:pPr indent="-298450" lvl="3" marL="1828800" rtl="0">
              <a:spcBef>
                <a:spcPts val="0"/>
              </a:spcBef>
              <a:spcAft>
                <a:spcPts val="0"/>
              </a:spcAft>
              <a:buSzPts val="1100"/>
              <a:buChar char="●"/>
            </a:pPr>
            <a:r>
              <a:rPr lang="en"/>
              <a:t>Full solidworks mock up of prototype</a:t>
            </a:r>
            <a:endParaRPr/>
          </a:p>
          <a:p>
            <a:pPr indent="-298450" lvl="1" marL="914400" rtl="0">
              <a:spcBef>
                <a:spcPts val="0"/>
              </a:spcBef>
              <a:spcAft>
                <a:spcPts val="0"/>
              </a:spcAft>
              <a:buSzPts val="1100"/>
              <a:buChar char="○"/>
            </a:pPr>
            <a:r>
              <a:rPr lang="en"/>
              <a:t>Spring Semester</a:t>
            </a:r>
            <a:endParaRPr/>
          </a:p>
          <a:p>
            <a:pPr indent="-298450" lvl="2" marL="1371600" rtl="0">
              <a:spcBef>
                <a:spcPts val="0"/>
              </a:spcBef>
              <a:spcAft>
                <a:spcPts val="0"/>
              </a:spcAft>
              <a:buSzPts val="1100"/>
              <a:buChar char="■"/>
            </a:pPr>
            <a:r>
              <a:rPr lang="en"/>
              <a:t>Building device</a:t>
            </a:r>
            <a:endParaRPr/>
          </a:p>
          <a:p>
            <a:pPr indent="-311150" lvl="0" marL="457200" rtl="0">
              <a:spcBef>
                <a:spcPts val="0"/>
              </a:spcBef>
              <a:spcAft>
                <a:spcPts val="0"/>
              </a:spcAft>
              <a:buSzPts val="1300"/>
              <a:buChar char="●"/>
            </a:pPr>
            <a:r>
              <a:rPr lang="en"/>
              <a:t>Budget</a:t>
            </a:r>
            <a:endParaRPr/>
          </a:p>
          <a:p>
            <a:pPr indent="-298450" lvl="1" marL="914400" rtl="0">
              <a:spcBef>
                <a:spcPts val="0"/>
              </a:spcBef>
              <a:spcAft>
                <a:spcPts val="0"/>
              </a:spcAft>
              <a:buSzPts val="1100"/>
              <a:buChar char="○"/>
            </a:pPr>
            <a:r>
              <a:rPr lang="en"/>
              <a:t>Expecting $15,000</a:t>
            </a:r>
            <a:endParaRPr/>
          </a:p>
          <a:p>
            <a:pPr indent="-298450" lvl="1" marL="914400">
              <a:spcBef>
                <a:spcPts val="0"/>
              </a:spcBef>
              <a:spcAft>
                <a:spcPts val="0"/>
              </a:spcAft>
              <a:buSzPts val="1100"/>
              <a:buChar char="○"/>
            </a:pPr>
            <a:r>
              <a:rPr lang="en"/>
              <a:t>Cap is $20,000</a:t>
            </a:r>
            <a:endParaRPr/>
          </a:p>
        </p:txBody>
      </p:sp>
      <p:sp>
        <p:nvSpPr>
          <p:cNvPr id="234" name="Shape 234"/>
          <p:cNvSpPr txBox="1"/>
          <p:nvPr>
            <p:ph idx="12" type="sldNum"/>
          </p:nvPr>
        </p:nvSpPr>
        <p:spPr>
          <a:xfrm>
            <a:off x="8222596" y="4362056"/>
            <a:ext cx="798600" cy="69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Peters</a:t>
            </a:r>
            <a:endParaRPr/>
          </a:p>
          <a:p>
            <a:pPr indent="0" lvl="0" marL="0" rtl="0" algn="ctr">
              <a:spcBef>
                <a:spcPts val="0"/>
              </a:spcBef>
              <a:spcAft>
                <a:spcPts val="0"/>
              </a:spcAft>
              <a:buNone/>
            </a:pPr>
            <a:r>
              <a:rPr lang="en"/>
              <a:t>10/2/17</a:t>
            </a:r>
            <a:endParaRPr/>
          </a:p>
          <a:p>
            <a:pPr indent="0" lvl="0" marL="0" rtl="0" algn="ctr">
              <a:spcBef>
                <a:spcPts val="0"/>
              </a:spcBef>
              <a:spcAft>
                <a:spcPts val="0"/>
              </a:spcAft>
              <a:buNone/>
            </a:pPr>
            <a:r>
              <a:rPr lang="en"/>
              <a:t>POBA</a:t>
            </a:r>
            <a:endParaRPr/>
          </a:p>
          <a:p>
            <a:pPr indent="0" lvl="0" marL="0" algn="ctr">
              <a:spcBef>
                <a:spcPts val="0"/>
              </a:spcBef>
              <a:spcAft>
                <a:spcPts val="0"/>
              </a:spcAft>
              <a:buNone/>
            </a:pPr>
            <a:r>
              <a:rPr lang="en"/>
              <a:t>Slide 12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Client Information</a:t>
            </a:r>
            <a:endParaRPr/>
          </a:p>
        </p:txBody>
      </p:sp>
      <p:sp>
        <p:nvSpPr>
          <p:cNvPr id="141" name="Shape 14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t>POBA  medical</a:t>
            </a:r>
            <a:endParaRPr sz="1800"/>
          </a:p>
          <a:p>
            <a:pPr indent="-342900" lvl="0" marL="457200" rtl="0">
              <a:spcBef>
                <a:spcPts val="0"/>
              </a:spcBef>
              <a:spcAft>
                <a:spcPts val="0"/>
              </a:spcAft>
              <a:buSzPts val="1800"/>
              <a:buChar char="●"/>
            </a:pPr>
            <a:r>
              <a:rPr lang="en" sz="1800"/>
              <a:t>POBA (Plain Old Balloon Angioplasty)</a:t>
            </a:r>
            <a:endParaRPr sz="1800"/>
          </a:p>
          <a:p>
            <a:pPr indent="-342900" lvl="0" marL="457200" rtl="0">
              <a:spcBef>
                <a:spcPts val="0"/>
              </a:spcBef>
              <a:spcAft>
                <a:spcPts val="0"/>
              </a:spcAft>
              <a:buSzPts val="1800"/>
              <a:buChar char="●"/>
            </a:pPr>
            <a:r>
              <a:rPr lang="en" sz="1800"/>
              <a:t>Startup </a:t>
            </a:r>
            <a:r>
              <a:rPr lang="en" sz="1800"/>
              <a:t>medical</a:t>
            </a:r>
            <a:r>
              <a:rPr lang="en" sz="1800"/>
              <a:t> device company (March 2016) located in NACET building in Flagstaff, AZ</a:t>
            </a:r>
            <a:endParaRPr sz="1800"/>
          </a:p>
          <a:p>
            <a:pPr indent="-342900" lvl="0" marL="457200">
              <a:spcBef>
                <a:spcPts val="0"/>
              </a:spcBef>
              <a:spcAft>
                <a:spcPts val="0"/>
              </a:spcAft>
              <a:buSzPts val="1800"/>
              <a:buChar char="●"/>
            </a:pPr>
            <a:r>
              <a:rPr lang="en" sz="1800"/>
              <a:t>Specialize in thermoplastic balloon manufacturing </a:t>
            </a:r>
            <a:endParaRPr sz="1800"/>
          </a:p>
          <a:p>
            <a:pPr indent="0" lvl="0" marL="0">
              <a:spcBef>
                <a:spcPts val="1600"/>
              </a:spcBef>
              <a:spcAft>
                <a:spcPts val="1600"/>
              </a:spcAft>
              <a:buNone/>
            </a:pPr>
            <a:r>
              <a:t/>
            </a:r>
            <a:endParaRPr/>
          </a:p>
        </p:txBody>
      </p:sp>
      <p:sp>
        <p:nvSpPr>
          <p:cNvPr id="142" name="Shape 142"/>
          <p:cNvSpPr txBox="1"/>
          <p:nvPr>
            <p:ph idx="12" type="sldNum"/>
          </p:nvPr>
        </p:nvSpPr>
        <p:spPr>
          <a:xfrm>
            <a:off x="8336398" y="4543327"/>
            <a:ext cx="684900" cy="51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White</a:t>
            </a:r>
            <a:endParaRPr/>
          </a:p>
          <a:p>
            <a:pPr indent="0" lvl="0" marL="0" rtl="0" algn="ctr">
              <a:spcBef>
                <a:spcPts val="0"/>
              </a:spcBef>
              <a:spcAft>
                <a:spcPts val="0"/>
              </a:spcAft>
              <a:buNone/>
            </a:pPr>
            <a:r>
              <a:rPr lang="en"/>
              <a:t>10/2/17</a:t>
            </a:r>
            <a:endParaRPr/>
          </a:p>
          <a:p>
            <a:pPr indent="0" lvl="0" marL="0" rtl="0" algn="ctr">
              <a:spcBef>
                <a:spcPts val="0"/>
              </a:spcBef>
              <a:spcAft>
                <a:spcPts val="0"/>
              </a:spcAft>
              <a:buNone/>
            </a:pPr>
            <a:r>
              <a:rPr lang="en"/>
              <a:t>POBA</a:t>
            </a:r>
            <a:endParaRPr/>
          </a:p>
          <a:p>
            <a:pPr indent="0" lvl="0" marL="0" rtl="0" algn="ctr">
              <a:spcBef>
                <a:spcPts val="0"/>
              </a:spcBef>
              <a:spcAft>
                <a:spcPts val="0"/>
              </a:spcAft>
              <a:buNone/>
            </a:pPr>
            <a:r>
              <a:rPr lang="en"/>
              <a:t>Slide 2</a:t>
            </a:r>
            <a:endParaRPr/>
          </a:p>
        </p:txBody>
      </p:sp>
      <p:pic>
        <p:nvPicPr>
          <p:cNvPr id="143" name="Shape 143"/>
          <p:cNvPicPr preferRelativeResize="0"/>
          <p:nvPr/>
        </p:nvPicPr>
        <p:blipFill>
          <a:blip r:embed="rId3">
            <a:alphaModFix/>
          </a:blip>
          <a:stretch>
            <a:fillRect/>
          </a:stretch>
        </p:blipFill>
        <p:spPr>
          <a:xfrm>
            <a:off x="5932725" y="753371"/>
            <a:ext cx="2613850" cy="1182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Project Description</a:t>
            </a:r>
            <a:endParaRPr/>
          </a:p>
        </p:txBody>
      </p:sp>
      <p:sp>
        <p:nvSpPr>
          <p:cNvPr id="149" name="Shape 14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sz="1800"/>
              <a:t>Design and manufacture an automated visual balloon inspection device</a:t>
            </a:r>
            <a:endParaRPr sz="1800"/>
          </a:p>
          <a:p>
            <a:pPr indent="-342900" lvl="0" marL="457200" rtl="0">
              <a:spcBef>
                <a:spcPts val="0"/>
              </a:spcBef>
              <a:spcAft>
                <a:spcPts val="0"/>
              </a:spcAft>
              <a:buSzPts val="1800"/>
              <a:buChar char="●"/>
            </a:pPr>
            <a:r>
              <a:rPr lang="en" sz="1800"/>
              <a:t>Must be compatible with different balloon lengths and sizes</a:t>
            </a:r>
            <a:endParaRPr sz="1800"/>
          </a:p>
          <a:p>
            <a:pPr indent="-342900" lvl="0" marL="457200" rtl="0">
              <a:spcBef>
                <a:spcPts val="0"/>
              </a:spcBef>
              <a:spcAft>
                <a:spcPts val="0"/>
              </a:spcAft>
              <a:buSzPts val="1800"/>
              <a:buChar char="●"/>
            </a:pPr>
            <a:r>
              <a:rPr lang="en" sz="1800"/>
              <a:t>Utilize rotational and </a:t>
            </a:r>
            <a:r>
              <a:rPr lang="en" sz="1800"/>
              <a:t>longitudinal</a:t>
            </a:r>
            <a:r>
              <a:rPr lang="en" sz="1800"/>
              <a:t> movement for inspection</a:t>
            </a:r>
            <a:endParaRPr sz="1800"/>
          </a:p>
          <a:p>
            <a:pPr indent="-342900" lvl="0" marL="457200" rtl="0">
              <a:spcBef>
                <a:spcPts val="0"/>
              </a:spcBef>
              <a:spcAft>
                <a:spcPts val="0"/>
              </a:spcAft>
              <a:buSzPts val="1800"/>
              <a:buChar char="●"/>
            </a:pPr>
            <a:r>
              <a:rPr lang="en" sz="1800"/>
              <a:t>Be able to determine balloon’s outer dimensions and detect defects</a:t>
            </a:r>
            <a:endParaRPr sz="1800"/>
          </a:p>
        </p:txBody>
      </p:sp>
      <p:sp>
        <p:nvSpPr>
          <p:cNvPr id="150" name="Shape 150"/>
          <p:cNvSpPr txBox="1"/>
          <p:nvPr>
            <p:ph idx="12" type="sldNum"/>
          </p:nvPr>
        </p:nvSpPr>
        <p:spPr>
          <a:xfrm>
            <a:off x="8336398" y="4478754"/>
            <a:ext cx="684600" cy="5781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
              <a:t>White</a:t>
            </a:r>
            <a:endParaRPr/>
          </a:p>
          <a:p>
            <a:pPr indent="0" lvl="0" marL="0" algn="ctr">
              <a:spcBef>
                <a:spcPts val="0"/>
              </a:spcBef>
              <a:spcAft>
                <a:spcPts val="0"/>
              </a:spcAft>
              <a:buNone/>
            </a:pPr>
            <a:r>
              <a:rPr lang="en"/>
              <a:t>10/2/17</a:t>
            </a:r>
            <a:endParaRPr/>
          </a:p>
          <a:p>
            <a:pPr indent="0" lvl="0" marL="0" algn="ctr">
              <a:spcBef>
                <a:spcPts val="0"/>
              </a:spcBef>
              <a:spcAft>
                <a:spcPts val="0"/>
              </a:spcAft>
              <a:buNone/>
            </a:pPr>
            <a:r>
              <a:rPr lang="en"/>
              <a:t>POBA</a:t>
            </a:r>
            <a:endParaRPr/>
          </a:p>
          <a:p>
            <a:pPr indent="0" lvl="0" marL="0" rtl="0" algn="ctr">
              <a:spcBef>
                <a:spcPts val="0"/>
              </a:spcBef>
              <a:spcAft>
                <a:spcPts val="0"/>
              </a:spcAft>
              <a:buNone/>
            </a:pPr>
            <a:r>
              <a:rPr lang="en"/>
              <a:t>Slide 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b="0" l="4355" r="2177" t="3185"/>
          <a:stretch/>
        </p:blipFill>
        <p:spPr>
          <a:xfrm>
            <a:off x="6278950" y="2591150"/>
            <a:ext cx="2639676" cy="2332874"/>
          </a:xfrm>
          <a:prstGeom prst="rect">
            <a:avLst/>
          </a:prstGeom>
          <a:noFill/>
          <a:ln>
            <a:noFill/>
          </a:ln>
        </p:spPr>
      </p:pic>
      <p:sp>
        <p:nvSpPr>
          <p:cNvPr id="156" name="Shape 15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Background and Benchmarking</a:t>
            </a:r>
            <a:endParaRPr/>
          </a:p>
          <a:p>
            <a:pPr indent="0" lvl="0" marL="0" rtl="0">
              <a:spcBef>
                <a:spcPts val="0"/>
              </a:spcBef>
              <a:spcAft>
                <a:spcPts val="0"/>
              </a:spcAft>
              <a:buNone/>
            </a:pPr>
            <a:r>
              <a:t/>
            </a:r>
            <a:endParaRPr/>
          </a:p>
        </p:txBody>
      </p:sp>
      <p:sp>
        <p:nvSpPr>
          <p:cNvPr id="157" name="Shape 157"/>
          <p:cNvSpPr txBox="1"/>
          <p:nvPr>
            <p:ph idx="1" type="body"/>
          </p:nvPr>
        </p:nvSpPr>
        <p:spPr>
          <a:xfrm>
            <a:off x="553800" y="1438275"/>
            <a:ext cx="7688700" cy="3618600"/>
          </a:xfrm>
          <a:prstGeom prst="rect">
            <a:avLst/>
          </a:prstGeom>
        </p:spPr>
        <p:txBody>
          <a:bodyPr anchorCtr="0" anchor="t" bIns="91425" lIns="91425" spcFirstLastPara="1" rIns="91425" wrap="square" tIns="91425">
            <a:noAutofit/>
          </a:bodyPr>
          <a:lstStyle/>
          <a:p>
            <a:pPr indent="-381000" lvl="0" marL="457200" rtl="0">
              <a:spcBef>
                <a:spcPts val="0"/>
              </a:spcBef>
              <a:spcAft>
                <a:spcPts val="0"/>
              </a:spcAft>
              <a:buSzPts val="2400"/>
              <a:buChar char="●"/>
            </a:pPr>
            <a:r>
              <a:rPr lang="en" sz="2400"/>
              <a:t>Balloons are M</a:t>
            </a:r>
            <a:r>
              <a:rPr lang="en" sz="2400"/>
              <a:t>anual</a:t>
            </a:r>
            <a:r>
              <a:rPr lang="en" sz="2400"/>
              <a:t>ly</a:t>
            </a:r>
            <a:r>
              <a:rPr lang="en" sz="2400"/>
              <a:t> Inspect</a:t>
            </a:r>
            <a:r>
              <a:rPr lang="en" sz="2400"/>
              <a:t>ed</a:t>
            </a:r>
            <a:endParaRPr sz="2400"/>
          </a:p>
          <a:p>
            <a:pPr indent="-317500" lvl="1" marL="914400" rtl="0">
              <a:spcBef>
                <a:spcPts val="0"/>
              </a:spcBef>
              <a:spcAft>
                <a:spcPts val="0"/>
              </a:spcAft>
              <a:buSzPts val="1400"/>
              <a:buChar char="○"/>
            </a:pPr>
            <a:r>
              <a:rPr lang="en" sz="1400"/>
              <a:t>Time-consuming.</a:t>
            </a:r>
            <a:endParaRPr sz="1400"/>
          </a:p>
          <a:p>
            <a:pPr indent="-317500" lvl="1" marL="914400" rtl="0">
              <a:spcBef>
                <a:spcPts val="0"/>
              </a:spcBef>
              <a:spcAft>
                <a:spcPts val="0"/>
              </a:spcAft>
              <a:buSzPts val="1400"/>
              <a:buChar char="○"/>
            </a:pPr>
            <a:r>
              <a:rPr lang="en" sz="1400"/>
              <a:t>Labor Intensive.</a:t>
            </a:r>
            <a:endParaRPr sz="1400"/>
          </a:p>
          <a:p>
            <a:pPr indent="-381000" lvl="0" marL="457200" rtl="0">
              <a:spcBef>
                <a:spcPts val="0"/>
              </a:spcBef>
              <a:spcAft>
                <a:spcPts val="0"/>
              </a:spcAft>
              <a:buSzPts val="2400"/>
              <a:buChar char="●"/>
            </a:pPr>
            <a:r>
              <a:rPr lang="en" sz="2400"/>
              <a:t>Classification Errors</a:t>
            </a:r>
            <a:endParaRPr sz="2400"/>
          </a:p>
          <a:p>
            <a:pPr indent="-317500" lvl="1" marL="914400" rtl="0">
              <a:spcBef>
                <a:spcPts val="0"/>
              </a:spcBef>
              <a:spcAft>
                <a:spcPts val="0"/>
              </a:spcAft>
              <a:buSzPts val="1400"/>
              <a:buChar char="○"/>
            </a:pPr>
            <a:r>
              <a:rPr lang="en" sz="1400"/>
              <a:t>Missed defects.</a:t>
            </a:r>
            <a:endParaRPr sz="1400"/>
          </a:p>
          <a:p>
            <a:pPr indent="-317500" lvl="1" marL="914400" rtl="0">
              <a:spcBef>
                <a:spcPts val="0"/>
              </a:spcBef>
              <a:spcAft>
                <a:spcPts val="0"/>
              </a:spcAft>
              <a:buSzPts val="1400"/>
              <a:buChar char="○"/>
            </a:pPr>
            <a:r>
              <a:rPr lang="en" sz="1400"/>
              <a:t>Disagreement on defect types.</a:t>
            </a:r>
            <a:endParaRPr sz="1400"/>
          </a:p>
          <a:p>
            <a:pPr indent="-317500" lvl="1" marL="914400" rtl="0">
              <a:spcBef>
                <a:spcPts val="0"/>
              </a:spcBef>
              <a:spcAft>
                <a:spcPts val="0"/>
              </a:spcAft>
              <a:buSzPts val="1400"/>
              <a:buChar char="○"/>
            </a:pPr>
            <a:r>
              <a:rPr lang="en" sz="1400"/>
              <a:t>Disagreement on pass/fail.</a:t>
            </a:r>
            <a:endParaRPr sz="1400"/>
          </a:p>
          <a:p>
            <a:pPr indent="-317500" lvl="1" marL="914400" rtl="0">
              <a:spcBef>
                <a:spcPts val="0"/>
              </a:spcBef>
              <a:spcAft>
                <a:spcPts val="0"/>
              </a:spcAft>
              <a:buSzPts val="1400"/>
              <a:buChar char="○"/>
            </a:pPr>
            <a:r>
              <a:rPr lang="en" sz="1400"/>
              <a:t>Discrepancies in data.</a:t>
            </a:r>
            <a:endParaRPr sz="1400"/>
          </a:p>
          <a:p>
            <a:pPr indent="-381000" lvl="0" marL="457200" rtl="0">
              <a:spcBef>
                <a:spcPts val="0"/>
              </a:spcBef>
              <a:spcAft>
                <a:spcPts val="0"/>
              </a:spcAft>
              <a:buSzPts val="2400"/>
              <a:buChar char="●"/>
            </a:pPr>
            <a:r>
              <a:rPr lang="en" sz="2400"/>
              <a:t>Increased Cost</a:t>
            </a:r>
            <a:endParaRPr sz="2400"/>
          </a:p>
          <a:p>
            <a:pPr indent="-317500" lvl="1" marL="914400" rtl="0">
              <a:spcBef>
                <a:spcPts val="0"/>
              </a:spcBef>
              <a:spcAft>
                <a:spcPts val="0"/>
              </a:spcAft>
              <a:buSzPts val="1400"/>
              <a:buChar char="○"/>
            </a:pPr>
            <a:r>
              <a:rPr lang="en" sz="1400"/>
              <a:t>Balloons wasted  from bad inspections. </a:t>
            </a:r>
            <a:endParaRPr sz="1400"/>
          </a:p>
          <a:p>
            <a:pPr indent="0" lvl="0" marL="0" rtl="0">
              <a:spcBef>
                <a:spcPts val="1600"/>
              </a:spcBef>
              <a:spcAft>
                <a:spcPts val="0"/>
              </a:spcAft>
              <a:buNone/>
            </a:pPr>
            <a:r>
              <a:t/>
            </a:r>
            <a:endParaRPr sz="1800"/>
          </a:p>
          <a:p>
            <a:pPr indent="0" lvl="0" marL="0" rtl="0">
              <a:spcBef>
                <a:spcPts val="1600"/>
              </a:spcBef>
              <a:spcAft>
                <a:spcPts val="0"/>
              </a:spcAft>
              <a:buNone/>
            </a:pPr>
            <a:r>
              <a:t/>
            </a:r>
            <a:endParaRPr sz="1800"/>
          </a:p>
          <a:p>
            <a:pPr indent="0" lvl="0" marL="0" rtl="0">
              <a:spcBef>
                <a:spcPts val="1600"/>
              </a:spcBef>
              <a:spcAft>
                <a:spcPts val="1600"/>
              </a:spcAft>
              <a:buNone/>
            </a:pPr>
            <a:r>
              <a:t/>
            </a:r>
            <a:endParaRPr sz="1800"/>
          </a:p>
        </p:txBody>
      </p:sp>
      <p:pic>
        <p:nvPicPr>
          <p:cNvPr descr="D:\Mark work pictures\DSCN9741.JPG" id="158" name="Shape 158"/>
          <p:cNvPicPr preferRelativeResize="0"/>
          <p:nvPr/>
        </p:nvPicPr>
        <p:blipFill rotWithShape="1">
          <a:blip r:embed="rId4">
            <a:alphaModFix/>
          </a:blip>
          <a:srcRect b="0" l="0" r="0" t="0"/>
          <a:stretch/>
        </p:blipFill>
        <p:spPr>
          <a:xfrm>
            <a:off x="6438824" y="607875"/>
            <a:ext cx="2340526" cy="1818300"/>
          </a:xfrm>
          <a:prstGeom prst="rect">
            <a:avLst/>
          </a:prstGeom>
          <a:noFill/>
          <a:ln>
            <a:noFill/>
          </a:ln>
        </p:spPr>
      </p:pic>
      <p:sp>
        <p:nvSpPr>
          <p:cNvPr id="159" name="Shape 159"/>
          <p:cNvSpPr txBox="1"/>
          <p:nvPr>
            <p:ph idx="12" type="sldNum"/>
          </p:nvPr>
        </p:nvSpPr>
        <p:spPr>
          <a:xfrm>
            <a:off x="78425" y="4387274"/>
            <a:ext cx="683700" cy="69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Pooler</a:t>
            </a:r>
            <a:endParaRPr/>
          </a:p>
          <a:p>
            <a:pPr indent="0" lvl="0" marL="0" rtl="0" algn="ctr">
              <a:spcBef>
                <a:spcPts val="0"/>
              </a:spcBef>
              <a:spcAft>
                <a:spcPts val="0"/>
              </a:spcAft>
              <a:buNone/>
            </a:pPr>
            <a:r>
              <a:rPr lang="en"/>
              <a:t>10/2/17</a:t>
            </a:r>
            <a:endParaRPr/>
          </a:p>
          <a:p>
            <a:pPr indent="0" lvl="0" marL="0" rtl="0" algn="ctr">
              <a:spcBef>
                <a:spcPts val="0"/>
              </a:spcBef>
              <a:spcAft>
                <a:spcPts val="0"/>
              </a:spcAft>
              <a:buNone/>
            </a:pPr>
            <a:r>
              <a:rPr lang="en"/>
              <a:t>POBA</a:t>
            </a:r>
            <a:endParaRPr/>
          </a:p>
          <a:p>
            <a:pPr indent="0" lvl="0" marL="0" rtl="0" algn="ctr">
              <a:spcBef>
                <a:spcPts val="0"/>
              </a:spcBef>
              <a:spcAft>
                <a:spcPts val="0"/>
              </a:spcAft>
              <a:buNone/>
            </a:pPr>
            <a:r>
              <a:rPr lang="en"/>
              <a:t>Slide 4</a:t>
            </a:r>
            <a:endParaRPr/>
          </a:p>
          <a:p>
            <a:pPr indent="0" lvl="0" mar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Background and Benchmarking</a:t>
            </a:r>
            <a:endParaRPr/>
          </a:p>
          <a:p>
            <a:pPr indent="0" lvl="0" marL="0" rtl="0">
              <a:spcBef>
                <a:spcPts val="0"/>
              </a:spcBef>
              <a:spcAft>
                <a:spcPts val="0"/>
              </a:spcAft>
              <a:buNone/>
            </a:pPr>
            <a:r>
              <a:t/>
            </a:r>
            <a:endParaRPr/>
          </a:p>
        </p:txBody>
      </p:sp>
      <p:sp>
        <p:nvSpPr>
          <p:cNvPr id="165" name="Shape 16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800"/>
          </a:p>
          <a:p>
            <a:pPr indent="0" lvl="0" marL="0" rtl="0">
              <a:spcBef>
                <a:spcPts val="1600"/>
              </a:spcBef>
              <a:spcAft>
                <a:spcPts val="0"/>
              </a:spcAft>
              <a:buNone/>
            </a:pPr>
            <a:r>
              <a:t/>
            </a:r>
            <a:endParaRPr sz="1800"/>
          </a:p>
          <a:p>
            <a:pPr indent="0" lvl="0" marL="0" rtl="0">
              <a:spcBef>
                <a:spcPts val="1600"/>
              </a:spcBef>
              <a:spcAft>
                <a:spcPts val="1600"/>
              </a:spcAft>
              <a:buNone/>
            </a:pPr>
            <a:r>
              <a:t/>
            </a:r>
            <a:endParaRPr sz="1800"/>
          </a:p>
        </p:txBody>
      </p:sp>
      <p:pic>
        <p:nvPicPr>
          <p:cNvPr descr="W3c CSS" id="166" name="Shape 166"/>
          <p:cNvPicPr preferRelativeResize="0"/>
          <p:nvPr/>
        </p:nvPicPr>
        <p:blipFill>
          <a:blip r:embed="rId3">
            <a:alphaModFix/>
          </a:blip>
          <a:stretch>
            <a:fillRect/>
          </a:stretch>
        </p:blipFill>
        <p:spPr>
          <a:xfrm>
            <a:off x="3457650" y="1538500"/>
            <a:ext cx="1653168" cy="2066475"/>
          </a:xfrm>
          <a:prstGeom prst="rect">
            <a:avLst/>
          </a:prstGeom>
          <a:noFill/>
          <a:ln>
            <a:noFill/>
          </a:ln>
        </p:spPr>
      </p:pic>
      <p:pic>
        <p:nvPicPr>
          <p:cNvPr id="167" name="Shape 167"/>
          <p:cNvPicPr preferRelativeResize="0"/>
          <p:nvPr/>
        </p:nvPicPr>
        <p:blipFill rotWithShape="1">
          <a:blip r:embed="rId4">
            <a:alphaModFix/>
          </a:blip>
          <a:srcRect b="0" l="0" r="0" t="0"/>
          <a:stretch/>
        </p:blipFill>
        <p:spPr>
          <a:xfrm>
            <a:off x="729450" y="1582588"/>
            <a:ext cx="2350226" cy="1978324"/>
          </a:xfrm>
          <a:prstGeom prst="rect">
            <a:avLst/>
          </a:prstGeom>
          <a:noFill/>
          <a:ln>
            <a:noFill/>
          </a:ln>
        </p:spPr>
      </p:pic>
      <p:sp>
        <p:nvSpPr>
          <p:cNvPr id="168" name="Shape 168"/>
          <p:cNvSpPr txBox="1"/>
          <p:nvPr/>
        </p:nvSpPr>
        <p:spPr>
          <a:xfrm>
            <a:off x="823813" y="3779150"/>
            <a:ext cx="2161500" cy="3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3F3F3"/>
                </a:solidFill>
                <a:latin typeface="Lato"/>
                <a:ea typeface="Lato"/>
                <a:cs typeface="Lato"/>
                <a:sym typeface="Lato"/>
              </a:rPr>
              <a:t>Auto i-360</a:t>
            </a:r>
            <a:endParaRPr>
              <a:solidFill>
                <a:srgbClr val="F3F3F3"/>
              </a:solidFill>
              <a:latin typeface="Lato"/>
              <a:ea typeface="Lato"/>
              <a:cs typeface="Lato"/>
              <a:sym typeface="Lato"/>
            </a:endParaRPr>
          </a:p>
        </p:txBody>
      </p:sp>
      <p:sp>
        <p:nvSpPr>
          <p:cNvPr id="169" name="Shape 169"/>
          <p:cNvSpPr txBox="1"/>
          <p:nvPr/>
        </p:nvSpPr>
        <p:spPr>
          <a:xfrm>
            <a:off x="3605125" y="3754100"/>
            <a:ext cx="1505700" cy="370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lt1"/>
                </a:solidFill>
                <a:latin typeface="Lato"/>
                <a:ea typeface="Lato"/>
                <a:cs typeface="Lato"/>
                <a:sym typeface="Lato"/>
              </a:rPr>
              <a:t>BalloonSpect</a:t>
            </a:r>
            <a:endParaRPr>
              <a:solidFill>
                <a:schemeClr val="lt1"/>
              </a:solidFill>
              <a:latin typeface="Lato"/>
              <a:ea typeface="Lato"/>
              <a:cs typeface="Lato"/>
              <a:sym typeface="Lato"/>
            </a:endParaRPr>
          </a:p>
        </p:txBody>
      </p:sp>
      <p:sp>
        <p:nvSpPr>
          <p:cNvPr id="170" name="Shape 170"/>
          <p:cNvSpPr txBox="1"/>
          <p:nvPr/>
        </p:nvSpPr>
        <p:spPr>
          <a:xfrm>
            <a:off x="5636400" y="3754100"/>
            <a:ext cx="3507600" cy="37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a:solidFill>
                  <a:schemeClr val="lt1"/>
                </a:solidFill>
                <a:latin typeface="Lato"/>
                <a:ea typeface="Lato"/>
                <a:cs typeface="Lato"/>
                <a:sym typeface="Lato"/>
              </a:rPr>
              <a:t>VBT-LS</a:t>
            </a:r>
            <a:endParaRPr/>
          </a:p>
        </p:txBody>
      </p:sp>
      <p:pic>
        <p:nvPicPr>
          <p:cNvPr descr="Automatic catheter balloon measurement machine for geometry and single wall thickness" id="171" name="Shape 171"/>
          <p:cNvPicPr preferRelativeResize="0"/>
          <p:nvPr/>
        </p:nvPicPr>
        <p:blipFill rotWithShape="1">
          <a:blip r:embed="rId5">
            <a:alphaModFix/>
          </a:blip>
          <a:srcRect b="8458" l="0" r="0" t="0"/>
          <a:stretch/>
        </p:blipFill>
        <p:spPr>
          <a:xfrm>
            <a:off x="5936750" y="1756650"/>
            <a:ext cx="2781875" cy="1908700"/>
          </a:xfrm>
          <a:prstGeom prst="rect">
            <a:avLst/>
          </a:prstGeom>
          <a:noFill/>
          <a:ln>
            <a:noFill/>
          </a:ln>
        </p:spPr>
      </p:pic>
      <p:sp>
        <p:nvSpPr>
          <p:cNvPr id="172" name="Shape 172"/>
          <p:cNvSpPr txBox="1"/>
          <p:nvPr>
            <p:ph idx="12" type="sldNum"/>
          </p:nvPr>
        </p:nvSpPr>
        <p:spPr>
          <a:xfrm>
            <a:off x="8082644" y="4397056"/>
            <a:ext cx="938400" cy="6597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
              <a:t>Pooler</a:t>
            </a:r>
            <a:endParaRPr/>
          </a:p>
          <a:p>
            <a:pPr indent="0" lvl="0" marL="0" algn="ctr">
              <a:spcBef>
                <a:spcPts val="0"/>
              </a:spcBef>
              <a:spcAft>
                <a:spcPts val="0"/>
              </a:spcAft>
              <a:buNone/>
            </a:pPr>
            <a:r>
              <a:rPr lang="en"/>
              <a:t>10/2/17</a:t>
            </a:r>
            <a:endParaRPr/>
          </a:p>
          <a:p>
            <a:pPr indent="0" lvl="0" marL="0" algn="ctr">
              <a:spcBef>
                <a:spcPts val="0"/>
              </a:spcBef>
              <a:spcAft>
                <a:spcPts val="0"/>
              </a:spcAft>
              <a:buNone/>
            </a:pPr>
            <a:r>
              <a:rPr lang="en"/>
              <a:t>POBA</a:t>
            </a:r>
            <a:endParaRPr/>
          </a:p>
          <a:p>
            <a:pPr indent="0" lvl="0" marL="0" algn="ctr">
              <a:spcBef>
                <a:spcPts val="0"/>
              </a:spcBef>
              <a:spcAft>
                <a:spcPts val="0"/>
              </a:spcAft>
              <a:buNone/>
            </a:pPr>
            <a:r>
              <a:rPr lang="en"/>
              <a:t>Slide 5</a:t>
            </a:r>
            <a:endParaRPr/>
          </a:p>
          <a:p>
            <a:pPr indent="0" lvl="0" marL="0">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Background and Benchmarking</a:t>
            </a:r>
            <a:endParaRPr/>
          </a:p>
          <a:p>
            <a:pPr indent="0" lvl="0" marL="0" rtl="0">
              <a:spcBef>
                <a:spcPts val="0"/>
              </a:spcBef>
              <a:spcAft>
                <a:spcPts val="0"/>
              </a:spcAft>
              <a:buNone/>
            </a:pPr>
            <a:r>
              <a:t/>
            </a:r>
            <a:endParaRPr/>
          </a:p>
        </p:txBody>
      </p:sp>
      <p:sp>
        <p:nvSpPr>
          <p:cNvPr id="178" name="Shape 17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sz="1800"/>
          </a:p>
          <a:p>
            <a:pPr indent="0" lvl="0" marL="0" rtl="0">
              <a:spcBef>
                <a:spcPts val="1600"/>
              </a:spcBef>
              <a:spcAft>
                <a:spcPts val="0"/>
              </a:spcAft>
              <a:buNone/>
            </a:pPr>
            <a:r>
              <a:t/>
            </a:r>
            <a:endParaRPr sz="1800"/>
          </a:p>
          <a:p>
            <a:pPr indent="0" lvl="0" marL="0" rtl="0">
              <a:spcBef>
                <a:spcPts val="1600"/>
              </a:spcBef>
              <a:spcAft>
                <a:spcPts val="1600"/>
              </a:spcAft>
              <a:buNone/>
            </a:pPr>
            <a:r>
              <a:t/>
            </a:r>
            <a:endParaRPr sz="1800"/>
          </a:p>
        </p:txBody>
      </p:sp>
      <p:pic>
        <p:nvPicPr>
          <p:cNvPr id="179" name="Shape 179"/>
          <p:cNvPicPr preferRelativeResize="0"/>
          <p:nvPr/>
        </p:nvPicPr>
        <p:blipFill rotWithShape="1">
          <a:blip r:embed="rId3">
            <a:alphaModFix/>
          </a:blip>
          <a:srcRect b="0" l="0" r="0" t="0"/>
          <a:stretch/>
        </p:blipFill>
        <p:spPr>
          <a:xfrm>
            <a:off x="729450" y="1582588"/>
            <a:ext cx="2350226" cy="1978324"/>
          </a:xfrm>
          <a:prstGeom prst="rect">
            <a:avLst/>
          </a:prstGeom>
          <a:noFill/>
          <a:ln>
            <a:noFill/>
          </a:ln>
        </p:spPr>
      </p:pic>
      <p:sp>
        <p:nvSpPr>
          <p:cNvPr id="180" name="Shape 180"/>
          <p:cNvSpPr txBox="1"/>
          <p:nvPr/>
        </p:nvSpPr>
        <p:spPr>
          <a:xfrm>
            <a:off x="823813" y="3779150"/>
            <a:ext cx="2161500" cy="3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3F3F3"/>
                </a:solidFill>
                <a:latin typeface="Lato"/>
                <a:ea typeface="Lato"/>
                <a:cs typeface="Lato"/>
                <a:sym typeface="Lato"/>
              </a:rPr>
              <a:t>Auto i-360</a:t>
            </a:r>
            <a:endParaRPr>
              <a:solidFill>
                <a:srgbClr val="F3F3F3"/>
              </a:solidFill>
              <a:latin typeface="Lato"/>
              <a:ea typeface="Lato"/>
              <a:cs typeface="Lato"/>
              <a:sym typeface="Lato"/>
            </a:endParaRPr>
          </a:p>
        </p:txBody>
      </p:sp>
      <p:sp>
        <p:nvSpPr>
          <p:cNvPr id="181" name="Shape 181"/>
          <p:cNvSpPr txBox="1"/>
          <p:nvPr/>
        </p:nvSpPr>
        <p:spPr>
          <a:xfrm>
            <a:off x="3605125" y="3754100"/>
            <a:ext cx="1505700" cy="370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solidFill>
                <a:schemeClr val="lt1"/>
              </a:solidFill>
              <a:latin typeface="Lato"/>
              <a:ea typeface="Lato"/>
              <a:cs typeface="Lato"/>
              <a:sym typeface="Lato"/>
            </a:endParaRPr>
          </a:p>
        </p:txBody>
      </p:sp>
      <p:sp>
        <p:nvSpPr>
          <p:cNvPr id="182" name="Shape 182"/>
          <p:cNvSpPr txBox="1"/>
          <p:nvPr/>
        </p:nvSpPr>
        <p:spPr>
          <a:xfrm>
            <a:off x="5636400" y="3754100"/>
            <a:ext cx="3507600" cy="370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t/>
            </a:r>
            <a:endParaRPr/>
          </a:p>
        </p:txBody>
      </p:sp>
      <p:sp>
        <p:nvSpPr>
          <p:cNvPr id="183" name="Shape 183"/>
          <p:cNvSpPr txBox="1"/>
          <p:nvPr/>
        </p:nvSpPr>
        <p:spPr>
          <a:xfrm>
            <a:off x="3667925" y="1518825"/>
            <a:ext cx="4887000" cy="3357900"/>
          </a:xfrm>
          <a:prstGeom prst="rect">
            <a:avLst/>
          </a:prstGeom>
          <a:noFill/>
          <a:ln>
            <a:noFill/>
          </a:ln>
        </p:spPr>
        <p:txBody>
          <a:bodyPr anchorCtr="0" anchor="t" bIns="91425" lIns="91425" spcFirstLastPara="1" rIns="91425" wrap="square" tIns="91425">
            <a:noAutofit/>
          </a:bodyPr>
          <a:lstStyle/>
          <a:p>
            <a:pPr indent="-342900" lvl="0" marL="457200" rtl="0">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Quick, easy setup with fast cycle times (approximately 30 seconds for standard balloons).</a:t>
            </a:r>
            <a:endParaRPr sz="1800">
              <a:solidFill>
                <a:srgbClr val="FFFFFF"/>
              </a:solidFill>
              <a:latin typeface="Lato"/>
              <a:ea typeface="Lato"/>
              <a:cs typeface="Lato"/>
              <a:sym typeface="Lato"/>
            </a:endParaRPr>
          </a:p>
          <a:p>
            <a:pPr indent="-342900" lvl="0" marL="457200" rtl="0">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Automatically rotates &amp; inspects. </a:t>
            </a:r>
            <a:endParaRPr sz="1800">
              <a:solidFill>
                <a:srgbClr val="FFFFFF"/>
              </a:solidFill>
              <a:latin typeface="Lato"/>
              <a:ea typeface="Lato"/>
              <a:cs typeface="Lato"/>
              <a:sym typeface="Lato"/>
            </a:endParaRPr>
          </a:p>
          <a:p>
            <a:pPr indent="-342900" lvl="1" marL="914400" rtl="0">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Rotary air chucks made inspection process faster than standard. </a:t>
            </a:r>
            <a:endParaRPr sz="1800">
              <a:solidFill>
                <a:srgbClr val="FFFFFF"/>
              </a:solidFill>
              <a:latin typeface="Lato"/>
              <a:ea typeface="Lato"/>
              <a:cs typeface="Lato"/>
              <a:sym typeface="Lato"/>
            </a:endParaRPr>
          </a:p>
          <a:p>
            <a:pPr indent="-342900" lvl="0" marL="457200" rtl="0">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Immediate detailed visual &amp; data reports.</a:t>
            </a:r>
            <a:endParaRPr sz="1800">
              <a:solidFill>
                <a:srgbClr val="FFFFFF"/>
              </a:solidFill>
              <a:latin typeface="Lato"/>
              <a:ea typeface="Lato"/>
              <a:cs typeface="Lato"/>
              <a:sym typeface="Lato"/>
            </a:endParaRPr>
          </a:p>
          <a:p>
            <a:pPr indent="-342900" lvl="0" marL="457200" rtl="0">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Classifies defect type and size with pass/fail analysis.</a:t>
            </a:r>
            <a:endParaRPr sz="1800">
              <a:solidFill>
                <a:srgbClr val="FFFFFF"/>
              </a:solidFill>
              <a:latin typeface="Lato"/>
              <a:ea typeface="Lato"/>
              <a:cs typeface="Lato"/>
              <a:sym typeface="Lato"/>
            </a:endParaRPr>
          </a:p>
          <a:p>
            <a:pPr indent="-342900" lvl="0" marL="457200" rtl="0">
              <a:lnSpc>
                <a:spcPct val="115000"/>
              </a:lnSpc>
              <a:spcBef>
                <a:spcPts val="0"/>
              </a:spcBef>
              <a:spcAft>
                <a:spcPts val="0"/>
              </a:spcAft>
              <a:buClr>
                <a:srgbClr val="FFFFFF"/>
              </a:buClr>
              <a:buSzPts val="1800"/>
              <a:buFont typeface="Lato"/>
              <a:buChar char="●"/>
            </a:pPr>
            <a:r>
              <a:rPr lang="en" sz="1800">
                <a:solidFill>
                  <a:srgbClr val="FFFFFF"/>
                </a:solidFill>
                <a:latin typeface="Lato"/>
                <a:ea typeface="Lato"/>
                <a:cs typeface="Lato"/>
                <a:sym typeface="Lato"/>
              </a:rPr>
              <a:t>Software filters significantly reduce false positives.</a:t>
            </a:r>
            <a:endParaRPr/>
          </a:p>
        </p:txBody>
      </p:sp>
      <p:sp>
        <p:nvSpPr>
          <p:cNvPr id="184" name="Shape 184"/>
          <p:cNvSpPr txBox="1"/>
          <p:nvPr>
            <p:ph idx="12" type="sldNum"/>
          </p:nvPr>
        </p:nvSpPr>
        <p:spPr>
          <a:xfrm>
            <a:off x="8280922" y="4408730"/>
            <a:ext cx="740100" cy="6480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
              <a:t>Pooler</a:t>
            </a:r>
            <a:endParaRPr/>
          </a:p>
          <a:p>
            <a:pPr indent="0" lvl="0" marL="0" algn="ctr">
              <a:spcBef>
                <a:spcPts val="0"/>
              </a:spcBef>
              <a:spcAft>
                <a:spcPts val="0"/>
              </a:spcAft>
              <a:buNone/>
            </a:pPr>
            <a:r>
              <a:rPr lang="en"/>
              <a:t>10/2/17</a:t>
            </a:r>
            <a:endParaRPr/>
          </a:p>
          <a:p>
            <a:pPr indent="0" lvl="0" marL="0" algn="ctr">
              <a:spcBef>
                <a:spcPts val="0"/>
              </a:spcBef>
              <a:spcAft>
                <a:spcPts val="0"/>
              </a:spcAft>
              <a:buNone/>
            </a:pPr>
            <a:r>
              <a:rPr lang="en"/>
              <a:t>POBA</a:t>
            </a:r>
            <a:endParaRPr/>
          </a:p>
          <a:p>
            <a:pPr indent="0" lvl="0" marL="0" algn="ctr">
              <a:spcBef>
                <a:spcPts val="0"/>
              </a:spcBef>
              <a:spcAft>
                <a:spcPts val="0"/>
              </a:spcAft>
              <a:buNone/>
            </a:pPr>
            <a:r>
              <a:rPr lang="en"/>
              <a:t>Slide 6</a:t>
            </a:r>
            <a:endParaRPr/>
          </a:p>
        </p:txBody>
      </p:sp>
      <p:sp>
        <p:nvSpPr>
          <p:cNvPr id="185" name="Shape 185"/>
          <p:cNvSpPr txBox="1"/>
          <p:nvPr/>
        </p:nvSpPr>
        <p:spPr>
          <a:xfrm>
            <a:off x="4503000" y="1125225"/>
            <a:ext cx="2940600" cy="393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800">
                <a:solidFill>
                  <a:srgbClr val="FFFFFF"/>
                </a:solidFill>
              </a:rPr>
              <a:t>Features</a:t>
            </a:r>
            <a:endParaRPr sz="18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Customer and Engineering Requirements</a:t>
            </a:r>
            <a:endParaRPr/>
          </a:p>
        </p:txBody>
      </p:sp>
      <p:sp>
        <p:nvSpPr>
          <p:cNvPr id="191" name="Shape 191"/>
          <p:cNvSpPr txBox="1"/>
          <p:nvPr>
            <p:ph idx="1" type="body"/>
          </p:nvPr>
        </p:nvSpPr>
        <p:spPr>
          <a:xfrm>
            <a:off x="727650" y="1307850"/>
            <a:ext cx="7688700" cy="3190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t>1.  Equipment should be able to measure all balloon sizes ranging from    1.25mm to 45mm in diameter. Balloon lengths ranging from 0mm to 325mm minimum.  </a:t>
            </a:r>
            <a:endParaRPr sz="1800"/>
          </a:p>
          <a:p>
            <a:pPr indent="0" lvl="0" marL="0">
              <a:spcBef>
                <a:spcPts val="1600"/>
              </a:spcBef>
              <a:spcAft>
                <a:spcPts val="0"/>
              </a:spcAft>
              <a:buNone/>
            </a:pPr>
            <a:r>
              <a:rPr lang="en" sz="1800"/>
              <a:t>2.  Measure all outer balloon dimensions. (Proximal and distal neck OD, cone length and angle, working length diameter and length) </a:t>
            </a:r>
            <a:endParaRPr sz="1800"/>
          </a:p>
          <a:p>
            <a:pPr indent="0" lvl="0" marL="0">
              <a:spcBef>
                <a:spcPts val="1600"/>
              </a:spcBef>
              <a:spcAft>
                <a:spcPts val="0"/>
              </a:spcAft>
              <a:buNone/>
            </a:pPr>
            <a:r>
              <a:rPr lang="en" sz="1800"/>
              <a:t>3.  Measure size of visual defects (“gel spots”, ”Fish eyes”, ”Crows Feet”, etc. )   </a:t>
            </a:r>
            <a:endParaRPr sz="1800"/>
          </a:p>
          <a:p>
            <a:pPr indent="0" lvl="0" marL="0">
              <a:spcBef>
                <a:spcPts val="1600"/>
              </a:spcBef>
              <a:spcAft>
                <a:spcPts val="1600"/>
              </a:spcAft>
              <a:buNone/>
            </a:pPr>
            <a:r>
              <a:rPr lang="en" sz="1800"/>
              <a:t>4.  Measure distance between visual defects and number of defects within a specified area.  </a:t>
            </a:r>
            <a:endParaRPr sz="1800"/>
          </a:p>
        </p:txBody>
      </p:sp>
      <p:sp>
        <p:nvSpPr>
          <p:cNvPr id="192" name="Shape 192"/>
          <p:cNvSpPr txBox="1"/>
          <p:nvPr>
            <p:ph idx="12" type="sldNum"/>
          </p:nvPr>
        </p:nvSpPr>
        <p:spPr>
          <a:xfrm>
            <a:off x="8245922" y="4362056"/>
            <a:ext cx="775200" cy="6948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
              <a:t>Stevenson</a:t>
            </a:r>
            <a:endParaRPr/>
          </a:p>
          <a:p>
            <a:pPr indent="0" lvl="0" marL="0" algn="ctr">
              <a:spcBef>
                <a:spcPts val="0"/>
              </a:spcBef>
              <a:spcAft>
                <a:spcPts val="0"/>
              </a:spcAft>
              <a:buNone/>
            </a:pPr>
            <a:r>
              <a:rPr lang="en"/>
              <a:t>10/2/17</a:t>
            </a:r>
            <a:endParaRPr/>
          </a:p>
          <a:p>
            <a:pPr indent="0" lvl="0" marL="0" algn="ctr">
              <a:spcBef>
                <a:spcPts val="0"/>
              </a:spcBef>
              <a:spcAft>
                <a:spcPts val="0"/>
              </a:spcAft>
              <a:buNone/>
            </a:pPr>
            <a:r>
              <a:rPr lang="en"/>
              <a:t>POBA</a:t>
            </a:r>
            <a:endParaRPr/>
          </a:p>
          <a:p>
            <a:pPr indent="0" lvl="0" marL="0" algn="ctr">
              <a:spcBef>
                <a:spcPts val="0"/>
              </a:spcBef>
              <a:spcAft>
                <a:spcPts val="0"/>
              </a:spcAft>
              <a:buNone/>
            </a:pPr>
            <a:r>
              <a:rPr lang="en"/>
              <a:t>Slide 7</a:t>
            </a:r>
            <a:endParaRPr/>
          </a:p>
          <a:p>
            <a:pPr indent="0" lvl="0" marL="0">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Customer and Engineering Requirements</a:t>
            </a:r>
            <a:endParaRPr/>
          </a:p>
        </p:txBody>
      </p:sp>
      <p:sp>
        <p:nvSpPr>
          <p:cNvPr id="198" name="Shape 19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5. Inspection under polarized lighting  </a:t>
            </a:r>
            <a:endParaRPr sz="1800"/>
          </a:p>
          <a:p>
            <a:pPr indent="0" lvl="0" marL="0">
              <a:spcBef>
                <a:spcPts val="1600"/>
              </a:spcBef>
              <a:spcAft>
                <a:spcPts val="0"/>
              </a:spcAft>
              <a:buNone/>
            </a:pPr>
            <a:r>
              <a:rPr lang="en" sz="1800"/>
              <a:t>6. Rotation for inspection </a:t>
            </a:r>
            <a:endParaRPr sz="1800"/>
          </a:p>
          <a:p>
            <a:pPr indent="0" lvl="0" marL="0">
              <a:spcBef>
                <a:spcPts val="1600"/>
              </a:spcBef>
              <a:spcAft>
                <a:spcPts val="0"/>
              </a:spcAft>
              <a:buNone/>
            </a:pPr>
            <a:r>
              <a:rPr lang="en" sz="1800"/>
              <a:t>7. Longitudinal movement for inspection  </a:t>
            </a:r>
            <a:endParaRPr sz="1800"/>
          </a:p>
          <a:p>
            <a:pPr indent="0" lvl="0" marL="0">
              <a:spcBef>
                <a:spcPts val="1600"/>
              </a:spcBef>
              <a:spcAft>
                <a:spcPts val="0"/>
              </a:spcAft>
              <a:buNone/>
            </a:pPr>
            <a:r>
              <a:rPr lang="en" sz="1800"/>
              <a:t>8. Inflation for inspection (Equipment must be able to withstand 40 ATM of internal pressure) </a:t>
            </a:r>
            <a:endParaRPr sz="1800"/>
          </a:p>
          <a:p>
            <a:pPr indent="0" lvl="0" marL="0">
              <a:spcBef>
                <a:spcPts val="1600"/>
              </a:spcBef>
              <a:spcAft>
                <a:spcPts val="0"/>
              </a:spcAft>
              <a:buNone/>
            </a:pPr>
            <a:r>
              <a:rPr lang="en" sz="1800"/>
              <a:t>9. Equipment will be able to sit on a table </a:t>
            </a:r>
            <a:endParaRPr sz="1800"/>
          </a:p>
          <a:p>
            <a:pPr indent="0" lvl="0" marL="0">
              <a:spcBef>
                <a:spcPts val="1600"/>
              </a:spcBef>
              <a:spcAft>
                <a:spcPts val="1600"/>
              </a:spcAft>
              <a:buNone/>
            </a:pPr>
            <a:r>
              <a:t/>
            </a:r>
            <a:endParaRPr/>
          </a:p>
        </p:txBody>
      </p:sp>
      <p:sp>
        <p:nvSpPr>
          <p:cNvPr id="199" name="Shape 199"/>
          <p:cNvSpPr txBox="1"/>
          <p:nvPr>
            <p:ph idx="12" type="sldNum"/>
          </p:nvPr>
        </p:nvSpPr>
        <p:spPr>
          <a:xfrm>
            <a:off x="8257597" y="4362056"/>
            <a:ext cx="763500" cy="6948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
              <a:t>Stevenson</a:t>
            </a:r>
            <a:endParaRPr/>
          </a:p>
          <a:p>
            <a:pPr indent="0" lvl="0" marL="0" algn="ctr">
              <a:spcBef>
                <a:spcPts val="0"/>
              </a:spcBef>
              <a:spcAft>
                <a:spcPts val="0"/>
              </a:spcAft>
              <a:buNone/>
            </a:pPr>
            <a:r>
              <a:rPr lang="en"/>
              <a:t>10/2/17</a:t>
            </a:r>
            <a:endParaRPr/>
          </a:p>
          <a:p>
            <a:pPr indent="0" lvl="0" marL="0" algn="ctr">
              <a:spcBef>
                <a:spcPts val="0"/>
              </a:spcBef>
              <a:spcAft>
                <a:spcPts val="0"/>
              </a:spcAft>
              <a:buNone/>
            </a:pPr>
            <a:r>
              <a:rPr lang="en"/>
              <a:t>POBA</a:t>
            </a:r>
            <a:endParaRPr/>
          </a:p>
          <a:p>
            <a:pPr indent="0" lvl="0" marL="0" algn="ctr">
              <a:spcBef>
                <a:spcPts val="0"/>
              </a:spcBef>
              <a:spcAft>
                <a:spcPts val="0"/>
              </a:spcAft>
              <a:buNone/>
            </a:pPr>
            <a:r>
              <a:rPr lang="en"/>
              <a:t>Slide 8</a:t>
            </a:r>
            <a:endParaRPr/>
          </a:p>
          <a:p>
            <a:pPr indent="0" lvl="0" marL="0">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Customer and Engineering Requirements</a:t>
            </a:r>
            <a:endParaRPr/>
          </a:p>
        </p:txBody>
      </p:sp>
      <p:sp>
        <p:nvSpPr>
          <p:cNvPr id="205" name="Shape 205"/>
          <p:cNvSpPr txBox="1"/>
          <p:nvPr>
            <p:ph idx="1" type="body"/>
          </p:nvPr>
        </p:nvSpPr>
        <p:spPr>
          <a:xfrm>
            <a:off x="727650" y="1483825"/>
            <a:ext cx="7688700" cy="318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After meeting with POBA, we received more information as to what they were asking for.</a:t>
            </a:r>
            <a:endParaRPr sz="1800"/>
          </a:p>
          <a:p>
            <a:pPr indent="-342900" lvl="0" marL="457200" rtl="0">
              <a:spcBef>
                <a:spcPts val="1600"/>
              </a:spcBef>
              <a:spcAft>
                <a:spcPts val="0"/>
              </a:spcAft>
              <a:buSzPts val="1800"/>
              <a:buChar char="●"/>
            </a:pPr>
            <a:r>
              <a:rPr lang="en" sz="1800"/>
              <a:t>Does not want any software, just a working/moving exoskeleton with all the components and a fully developed body.</a:t>
            </a:r>
            <a:endParaRPr sz="1800"/>
          </a:p>
          <a:p>
            <a:pPr indent="-342900" lvl="0" marL="457200" rtl="0">
              <a:spcBef>
                <a:spcPts val="0"/>
              </a:spcBef>
              <a:spcAft>
                <a:spcPts val="0"/>
              </a:spcAft>
              <a:buSzPts val="1800"/>
              <a:buChar char="●"/>
            </a:pPr>
            <a:r>
              <a:rPr lang="en" sz="1800"/>
              <a:t>Requires a full bill of materials to be able to order parts to have by january.</a:t>
            </a:r>
            <a:endParaRPr sz="1800"/>
          </a:p>
          <a:p>
            <a:pPr indent="-342900" lvl="0" marL="457200" rtl="0">
              <a:spcBef>
                <a:spcPts val="0"/>
              </a:spcBef>
              <a:spcAft>
                <a:spcPts val="0"/>
              </a:spcAft>
              <a:buSzPts val="1800"/>
              <a:buChar char="●"/>
            </a:pPr>
            <a:r>
              <a:rPr lang="en" sz="1800"/>
              <a:t>Under requirement #9, the design can be an entire tables size.</a:t>
            </a:r>
            <a:endParaRPr sz="1800"/>
          </a:p>
          <a:p>
            <a:pPr indent="-342900" lvl="0" marL="457200" rtl="0">
              <a:spcBef>
                <a:spcPts val="0"/>
              </a:spcBef>
              <a:spcAft>
                <a:spcPts val="0"/>
              </a:spcAft>
              <a:buSzPts val="1800"/>
              <a:buChar char="●"/>
            </a:pPr>
            <a:r>
              <a:rPr lang="en" sz="1800"/>
              <a:t>Need to have full CAD design by end of semester.</a:t>
            </a:r>
            <a:endParaRPr sz="1800"/>
          </a:p>
          <a:p>
            <a:pPr indent="-342900" lvl="0" marL="457200">
              <a:spcBef>
                <a:spcPts val="0"/>
              </a:spcBef>
              <a:spcAft>
                <a:spcPts val="0"/>
              </a:spcAft>
              <a:buSzPts val="1800"/>
              <a:buChar char="●"/>
            </a:pPr>
            <a:r>
              <a:rPr lang="en" sz="1800"/>
              <a:t>Our product needs to be less expensive than the SOTA equipment</a:t>
            </a:r>
            <a:endParaRPr sz="1800"/>
          </a:p>
        </p:txBody>
      </p:sp>
      <p:sp>
        <p:nvSpPr>
          <p:cNvPr id="206" name="Shape 206"/>
          <p:cNvSpPr txBox="1"/>
          <p:nvPr>
            <p:ph idx="12" type="sldNum"/>
          </p:nvPr>
        </p:nvSpPr>
        <p:spPr>
          <a:xfrm>
            <a:off x="8175946" y="4327082"/>
            <a:ext cx="845100" cy="7296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
              <a:t>Stevenson</a:t>
            </a:r>
            <a:endParaRPr/>
          </a:p>
          <a:p>
            <a:pPr indent="0" lvl="0" marL="0" algn="ctr">
              <a:spcBef>
                <a:spcPts val="0"/>
              </a:spcBef>
              <a:spcAft>
                <a:spcPts val="0"/>
              </a:spcAft>
              <a:buNone/>
            </a:pPr>
            <a:r>
              <a:rPr lang="en"/>
              <a:t>10/2/17</a:t>
            </a:r>
            <a:endParaRPr/>
          </a:p>
          <a:p>
            <a:pPr indent="0" lvl="0" marL="0" algn="ctr">
              <a:spcBef>
                <a:spcPts val="0"/>
              </a:spcBef>
              <a:spcAft>
                <a:spcPts val="0"/>
              </a:spcAft>
              <a:buNone/>
            </a:pPr>
            <a:r>
              <a:rPr lang="en"/>
              <a:t>POBA</a:t>
            </a:r>
            <a:endParaRPr/>
          </a:p>
          <a:p>
            <a:pPr indent="0" lvl="0" marL="0" algn="ctr">
              <a:spcBef>
                <a:spcPts val="0"/>
              </a:spcBef>
              <a:spcAft>
                <a:spcPts val="0"/>
              </a:spcAft>
              <a:buNone/>
            </a:pPr>
            <a:r>
              <a:rPr lang="en"/>
              <a:t>Slide 9</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